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9"/>
  </p:notesMasterIdLst>
  <p:handoutMasterIdLst>
    <p:handoutMasterId r:id="rId10"/>
  </p:handoutMasterIdLst>
  <p:sldIdLst>
    <p:sldId id="281" r:id="rId2"/>
    <p:sldId id="257" r:id="rId3"/>
    <p:sldId id="295" r:id="rId4"/>
    <p:sldId id="282" r:id="rId5"/>
    <p:sldId id="297" r:id="rId6"/>
    <p:sldId id="296" r:id="rId7"/>
    <p:sldId id="298" r:id="rId8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2880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9CD5F2"/>
    <a:srgbClr val="00682F"/>
    <a:srgbClr val="92D05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8838" autoAdjust="0"/>
    <p:restoredTop sz="88034" autoAdjust="0"/>
  </p:normalViewPr>
  <p:slideViewPr>
    <p:cSldViewPr>
      <p:cViewPr varScale="1">
        <p:scale>
          <a:sx n="110" d="100"/>
          <a:sy n="110" d="100"/>
        </p:scale>
        <p:origin x="436" y="72"/>
      </p:cViewPr>
      <p:guideLst>
        <p:guide orient="horz" pos="2208"/>
        <p:guide pos="2880"/>
        <p:guide pos="5472"/>
      </p:guideLst>
    </p:cSldViewPr>
  </p:slideViewPr>
  <p:outlineViewPr>
    <p:cViewPr>
      <p:scale>
        <a:sx n="33" d="100"/>
        <a:sy n="33" d="100"/>
      </p:scale>
      <p:origin x="0" y="81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01" tIns="47050" rIns="94101" bIns="47050" numCol="1" anchor="t" anchorCtr="0" compatLnSpc="1">
            <a:prstTxWarp prst="textNoShape">
              <a:avLst/>
            </a:prstTxWarp>
          </a:bodyPr>
          <a:lstStyle>
            <a:lvl1pPr defTabSz="941388" eaLnBrk="0" hangingPunct="0">
              <a:defRPr sz="1200"/>
            </a:lvl1pPr>
          </a:lstStyle>
          <a:p>
            <a:endParaRPr lang="en-US" altLang="en-US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438" y="0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01" tIns="47050" rIns="94101" bIns="47050" numCol="1" anchor="t" anchorCtr="0" compatLnSpc="1">
            <a:prstTxWarp prst="textNoShape">
              <a:avLst/>
            </a:prstTxWarp>
          </a:bodyPr>
          <a:lstStyle>
            <a:lvl1pPr algn="r" defTabSz="941388" eaLnBrk="0" hangingPunct="0">
              <a:defRPr sz="1200"/>
            </a:lvl1pPr>
          </a:lstStyle>
          <a:p>
            <a:fld id="{7AB6666F-11D5-441F-A492-30A5A5B95991}" type="datetime1">
              <a:rPr lang="en-US" altLang="en-US"/>
              <a:pPr/>
              <a:t>12/20/2021</a:t>
            </a:fld>
            <a:endParaRPr lang="en-US" altLang="en-US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317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01" tIns="47050" rIns="94101" bIns="47050" numCol="1" anchor="b" anchorCtr="0" compatLnSpc="1">
            <a:prstTxWarp prst="textNoShape">
              <a:avLst/>
            </a:prstTxWarp>
          </a:bodyPr>
          <a:lstStyle>
            <a:lvl1pPr defTabSz="941388" eaLnBrk="0" hangingPunct="0">
              <a:defRPr sz="1200"/>
            </a:lvl1pPr>
          </a:lstStyle>
          <a:p>
            <a:endParaRPr lang="en-US" altLang="en-US" dirty="0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01" tIns="47050" rIns="94101" bIns="47050" numCol="1" anchor="b" anchorCtr="0" compatLnSpc="1">
            <a:prstTxWarp prst="textNoShape">
              <a:avLst/>
            </a:prstTxWarp>
          </a:bodyPr>
          <a:lstStyle>
            <a:lvl1pPr algn="r" defTabSz="941388" eaLnBrk="0" hangingPunct="0">
              <a:defRPr sz="1200"/>
            </a:lvl1pPr>
          </a:lstStyle>
          <a:p>
            <a:fld id="{72081496-B55B-4D84-9F26-B1DD0EABFC7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0315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01" tIns="47050" rIns="94101" bIns="47050" numCol="1" anchor="t" anchorCtr="0" compatLnSpc="1">
            <a:prstTxWarp prst="textNoShape">
              <a:avLst/>
            </a:prstTxWarp>
          </a:bodyPr>
          <a:lstStyle>
            <a:lvl1pPr defTabSz="941388" eaLnBrk="0" hangingPunct="0">
              <a:defRPr sz="1200"/>
            </a:lvl1pPr>
          </a:lstStyle>
          <a:p>
            <a:endParaRPr lang="en-US" alt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01" tIns="47050" rIns="94101" bIns="47050" numCol="1" anchor="t" anchorCtr="0" compatLnSpc="1">
            <a:prstTxWarp prst="textNoShape">
              <a:avLst/>
            </a:prstTxWarp>
          </a:bodyPr>
          <a:lstStyle>
            <a:lvl1pPr algn="r" defTabSz="941388" eaLnBrk="0" hangingPunct="0">
              <a:defRPr sz="1200"/>
            </a:lvl1pPr>
          </a:lstStyle>
          <a:p>
            <a:fld id="{B34B437F-E771-427F-8A7B-3B71ABD11BFC}" type="datetime1">
              <a:rPr lang="en-US" altLang="en-US"/>
              <a:pPr/>
              <a:t>12/20/2021</a:t>
            </a:fld>
            <a:endParaRPr lang="en-US" alt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703263"/>
            <a:ext cx="4679950" cy="3509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448175"/>
            <a:ext cx="5661025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01" tIns="47050" rIns="94101" bIns="470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317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01" tIns="47050" rIns="94101" bIns="47050" numCol="1" anchor="b" anchorCtr="0" compatLnSpc="1">
            <a:prstTxWarp prst="textNoShape">
              <a:avLst/>
            </a:prstTxWarp>
          </a:bodyPr>
          <a:lstStyle>
            <a:lvl1pPr defTabSz="941388" eaLnBrk="0" hangingPunct="0">
              <a:defRPr sz="1200"/>
            </a:lvl1pPr>
          </a:lstStyle>
          <a:p>
            <a:endParaRPr lang="en-US" altLang="en-US" dirty="0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01" tIns="47050" rIns="94101" bIns="47050" numCol="1" anchor="b" anchorCtr="0" compatLnSpc="1">
            <a:prstTxWarp prst="textNoShape">
              <a:avLst/>
            </a:prstTxWarp>
          </a:bodyPr>
          <a:lstStyle>
            <a:lvl1pPr algn="r" defTabSz="941388" eaLnBrk="0" hangingPunct="0">
              <a:defRPr sz="1200"/>
            </a:lvl1pPr>
          </a:lstStyle>
          <a:p>
            <a:fld id="{E3BF51F0-8261-488D-AFF9-BCAFC551EFC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10276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charset="-128"/>
              </a:rPr>
              <a:t>Unlimited Towing &amp; Trailering Options – added on to gold Membership only</a:t>
            </a:r>
          </a:p>
          <a:p>
            <a:r>
              <a:rPr lang="en-US" altLang="en-US" dirty="0" smtClean="0">
                <a:ea typeface="ＭＳ Ｐゴシック" charset="-128"/>
              </a:rPr>
              <a:t>Broad coverage Marine Insurance Policies – yacht to PWC</a:t>
            </a:r>
          </a:p>
          <a:p>
            <a:r>
              <a:rPr lang="en-US" altLang="en-US" dirty="0" smtClean="0">
                <a:ea typeface="ＭＳ Ｐゴシック" charset="-128"/>
              </a:rPr>
              <a:t>Discounts at boating businesses nationwide – Cooperating Marinas – over 1000 businesses- fuel, transient slips, repairs, mobile mechanic, restaurants, etc.</a:t>
            </a:r>
          </a:p>
          <a:p>
            <a:r>
              <a:rPr lang="en-US" altLang="en-US" dirty="0" smtClean="0">
                <a:ea typeface="ＭＳ Ｐゴシック" charset="-128"/>
              </a:rPr>
              <a:t>Award winning BoatU.S. Magazine – 6 times per year </a:t>
            </a:r>
            <a:r>
              <a:rPr lang="en-US" altLang="en-US" b="1" dirty="0" smtClean="0">
                <a:ea typeface="ＭＳ Ｐゴシック" charset="-128"/>
              </a:rPr>
              <a:t>CLICK - </a:t>
            </a:r>
            <a:r>
              <a:rPr lang="en-US" altLang="en-US" dirty="0" smtClean="0">
                <a:ea typeface="ＭＳ Ｐゴシック" charset="-128"/>
              </a:rPr>
              <a:t>coupon</a:t>
            </a:r>
          </a:p>
          <a:p>
            <a:r>
              <a:rPr lang="en-US" altLang="en-US" dirty="0" smtClean="0">
                <a:ea typeface="ＭＳ Ｐゴシック" charset="-128"/>
              </a:rPr>
              <a:t>Government Representation on behalf of boaters – local and national – lobbyists on Capitol Hill</a:t>
            </a:r>
          </a:p>
          <a:p>
            <a:r>
              <a:rPr lang="en-US" altLang="en-US" dirty="0" smtClean="0">
                <a:ea typeface="ＭＳ Ｐゴシック" charset="-128"/>
              </a:rPr>
              <a:t>Highest level of rewards at West Marine -4% back / $10 certificate</a:t>
            </a:r>
          </a:p>
          <a:p>
            <a:endParaRPr lang="en-US" altLang="en-US" dirty="0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charset="-128"/>
              </a:rPr>
              <a:t>Prices lowered nationwide earlier this year. $72</a:t>
            </a:r>
            <a:r>
              <a:rPr lang="en-US" altLang="en-US" baseline="0" dirty="0" smtClean="0">
                <a:ea typeface="ＭＳ Ｐゴシック" charset="-128"/>
              </a:rPr>
              <a:t> if your customers are only boating on lakes and rivers in TX. If going where water becomes brackish, the $149 Saltwater towing membership is required. Yes, Saltwater also covers freshwater. Prices shown also reflect 50% of Membership dues. (Retail $30)</a:t>
            </a:r>
          </a:p>
          <a:p>
            <a:endParaRPr lang="en-US" altLang="en-US" baseline="0" dirty="0" smtClean="0">
              <a:ea typeface="ＭＳ Ｐゴシック" charset="-128"/>
            </a:endParaRPr>
          </a:p>
          <a:p>
            <a:r>
              <a:rPr lang="en-US" altLang="en-US" baseline="0" dirty="0" smtClean="0">
                <a:ea typeface="ＭＳ Ｐゴシック" charset="-128"/>
              </a:rPr>
              <a:t>Gold is only needed for dock-to-dock tows, so ask your customer where they keep their boat.  If it is on a lift behind their house and they do not have a mobile mechanic or can get the boat on a trailer to a repair shop, this is a good option for them. </a:t>
            </a:r>
            <a:endParaRPr lang="en-US" altLang="en-US" dirty="0" smtClean="0">
              <a:ea typeface="ＭＳ Ｐゴシック" charset="-128"/>
            </a:endParaRPr>
          </a:p>
          <a:p>
            <a:endParaRPr lang="en-US" altLang="en-US" dirty="0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charset="-128"/>
              </a:rPr>
              <a:t>Unlimited Towing &amp; Trailering Options – added on to gold Membership only</a:t>
            </a:r>
          </a:p>
          <a:p>
            <a:r>
              <a:rPr lang="en-US" altLang="en-US" dirty="0" smtClean="0">
                <a:ea typeface="ＭＳ Ｐゴシック" charset="-128"/>
              </a:rPr>
              <a:t>Broad coverage Marine Insurance Policies – yacht to PWC</a:t>
            </a:r>
          </a:p>
          <a:p>
            <a:r>
              <a:rPr lang="en-US" altLang="en-US" dirty="0" smtClean="0">
                <a:ea typeface="ＭＳ Ｐゴシック" charset="-128"/>
              </a:rPr>
              <a:t>Discounts at boating businesses nationwide – Cooperating Marinas – over 1000 businesses- fuel, transient slips, repairs, mobile mechanic, restaurants, etc.</a:t>
            </a:r>
          </a:p>
          <a:p>
            <a:r>
              <a:rPr lang="en-US" altLang="en-US" dirty="0" smtClean="0">
                <a:ea typeface="ＭＳ Ｐゴシック" charset="-128"/>
              </a:rPr>
              <a:t>Award winning BoatU.S. Magazine – 6 times per year </a:t>
            </a:r>
            <a:r>
              <a:rPr lang="en-US" altLang="en-US" b="1" dirty="0" smtClean="0">
                <a:ea typeface="ＭＳ Ｐゴシック" charset="-128"/>
              </a:rPr>
              <a:t>CLICK - </a:t>
            </a:r>
            <a:r>
              <a:rPr lang="en-US" altLang="en-US" dirty="0" smtClean="0">
                <a:ea typeface="ＭＳ Ｐゴシック" charset="-128"/>
              </a:rPr>
              <a:t>coupon</a:t>
            </a:r>
          </a:p>
          <a:p>
            <a:r>
              <a:rPr lang="en-US" altLang="en-US" dirty="0" smtClean="0">
                <a:ea typeface="ＭＳ Ｐゴシック" charset="-128"/>
              </a:rPr>
              <a:t>Government Representation on behalf of boaters – local and national – lobbyists on Capitol Hill</a:t>
            </a:r>
          </a:p>
          <a:p>
            <a:r>
              <a:rPr lang="en-US" altLang="en-US" dirty="0" smtClean="0">
                <a:ea typeface="ＭＳ Ｐゴシック" charset="-128"/>
              </a:rPr>
              <a:t>Highest level of rewards at West Marine -4% back / $10 certificate</a:t>
            </a:r>
          </a:p>
          <a:p>
            <a:endParaRPr lang="en-US" alt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6547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charset="-128"/>
              </a:rPr>
              <a:t>Unlimited Towing &amp; Trailering Options – added on to gold Membership only</a:t>
            </a:r>
          </a:p>
          <a:p>
            <a:r>
              <a:rPr lang="en-US" altLang="en-US" dirty="0" smtClean="0">
                <a:ea typeface="ＭＳ Ｐゴシック" charset="-128"/>
              </a:rPr>
              <a:t>Broad coverage Marine Insurance Policies – yacht to PWC</a:t>
            </a:r>
          </a:p>
          <a:p>
            <a:r>
              <a:rPr lang="en-US" altLang="en-US" dirty="0" smtClean="0">
                <a:ea typeface="ＭＳ Ｐゴシック" charset="-128"/>
              </a:rPr>
              <a:t>Discounts at boating businesses nationwide – Cooperating Marinas – over 1000 businesses- fuel, transient slips, repairs, mobile mechanic, restaurants, etc.</a:t>
            </a:r>
          </a:p>
          <a:p>
            <a:r>
              <a:rPr lang="en-US" altLang="en-US" dirty="0" smtClean="0">
                <a:ea typeface="ＭＳ Ｐゴシック" charset="-128"/>
              </a:rPr>
              <a:t>Award winning BoatU.S. Magazine – 6 times per year </a:t>
            </a:r>
            <a:r>
              <a:rPr lang="en-US" altLang="en-US" b="1" dirty="0" smtClean="0">
                <a:ea typeface="ＭＳ Ｐゴシック" charset="-128"/>
              </a:rPr>
              <a:t>CLICK - </a:t>
            </a:r>
            <a:r>
              <a:rPr lang="en-US" altLang="en-US" dirty="0" smtClean="0">
                <a:ea typeface="ＭＳ Ｐゴシック" charset="-128"/>
              </a:rPr>
              <a:t>coupon</a:t>
            </a:r>
          </a:p>
          <a:p>
            <a:r>
              <a:rPr lang="en-US" altLang="en-US" dirty="0" smtClean="0">
                <a:ea typeface="ＭＳ Ｐゴシック" charset="-128"/>
              </a:rPr>
              <a:t>Government Representation on behalf of boaters – local and national – lobbyists on Capitol Hill</a:t>
            </a:r>
          </a:p>
          <a:p>
            <a:r>
              <a:rPr lang="en-US" altLang="en-US" dirty="0" smtClean="0">
                <a:ea typeface="ＭＳ Ｐゴシック" charset="-128"/>
              </a:rPr>
              <a:t>Highest level of rewards at West Marine -4% back / $10 certificate</a:t>
            </a:r>
          </a:p>
          <a:p>
            <a:endParaRPr lang="en-US" alt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6547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charset="-128"/>
              </a:rPr>
              <a:t>Unlimited Towing &amp; Trailering Options – added on to gold Membership only</a:t>
            </a:r>
          </a:p>
          <a:p>
            <a:r>
              <a:rPr lang="en-US" altLang="en-US" dirty="0" smtClean="0">
                <a:ea typeface="ＭＳ Ｐゴシック" charset="-128"/>
              </a:rPr>
              <a:t>Broad coverage Marine Insurance Policies – yacht to PWC</a:t>
            </a:r>
          </a:p>
          <a:p>
            <a:r>
              <a:rPr lang="en-US" altLang="en-US" dirty="0" smtClean="0">
                <a:ea typeface="ＭＳ Ｐゴシック" charset="-128"/>
              </a:rPr>
              <a:t>Discounts at boating businesses nationwide – Cooperating Marinas – over 1000 businesses- fuel, transient slips, repairs, mobile mechanic, restaurants, etc.</a:t>
            </a:r>
          </a:p>
          <a:p>
            <a:r>
              <a:rPr lang="en-US" altLang="en-US" dirty="0" smtClean="0">
                <a:ea typeface="ＭＳ Ｐゴシック" charset="-128"/>
              </a:rPr>
              <a:t>Award winning BoatU.S. Magazine – 6 times per year </a:t>
            </a:r>
            <a:r>
              <a:rPr lang="en-US" altLang="en-US" b="1" dirty="0" smtClean="0">
                <a:ea typeface="ＭＳ Ｐゴシック" charset="-128"/>
              </a:rPr>
              <a:t>CLICK - </a:t>
            </a:r>
            <a:r>
              <a:rPr lang="en-US" altLang="en-US" dirty="0" smtClean="0">
                <a:ea typeface="ＭＳ Ｐゴシック" charset="-128"/>
              </a:rPr>
              <a:t>coupon</a:t>
            </a:r>
          </a:p>
          <a:p>
            <a:r>
              <a:rPr lang="en-US" altLang="en-US" dirty="0" smtClean="0">
                <a:ea typeface="ＭＳ Ｐゴシック" charset="-128"/>
              </a:rPr>
              <a:t>Government Representation on behalf of boaters – local and national – lobbyists on Capitol Hill</a:t>
            </a:r>
          </a:p>
          <a:p>
            <a:r>
              <a:rPr lang="en-US" altLang="en-US" dirty="0" smtClean="0">
                <a:ea typeface="ＭＳ Ｐゴシック" charset="-128"/>
              </a:rPr>
              <a:t>Highest level of rewards at West Marine -4% back / $10 certificate</a:t>
            </a:r>
          </a:p>
          <a:p>
            <a:endParaRPr lang="en-US" alt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6547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0">
          <a:gsLst>
            <a:gs pos="0">
              <a:schemeClr val="accent1"/>
            </a:gs>
            <a:gs pos="100000">
              <a:schemeClr val="bg1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209800"/>
            <a:ext cx="9144000" cy="16002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5" name="Picture 4" descr="C-21 RGB Associ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488" y="787400"/>
            <a:ext cx="36290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3810000"/>
            <a:ext cx="9144000" cy="9207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650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1143000"/>
            <a:ext cx="8686800" cy="9207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B9D5F2-B3D2-499B-8165-2F0B7FAAB5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18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9F8DFA9B-22F8-4F8F-B777-2B145FDCCF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173038" algn="l" rtl="0" eaLnBrk="0" fontAlgn="base" hangingPunct="0">
        <a:spcBef>
          <a:spcPct val="20000"/>
        </a:spcBef>
        <a:spcAft>
          <a:spcPct val="0"/>
        </a:spcAft>
        <a:buChar char="–"/>
        <a:tabLst>
          <a:tab pos="630238" algn="l"/>
        </a:tabLst>
        <a:defRPr sz="2000">
          <a:solidFill>
            <a:schemeClr val="tx1"/>
          </a:solidFill>
          <a:latin typeface="+mn-lt"/>
          <a:ea typeface="+mn-ea"/>
        </a:defRPr>
      </a:lvl2pPr>
      <a:lvl3pPr marL="1087438" indent="-1730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66700" y="2130425"/>
            <a:ext cx="8610600" cy="1470025"/>
          </a:xfrm>
        </p:spPr>
        <p:txBody>
          <a:bodyPr/>
          <a:lstStyle/>
          <a:p>
            <a:pPr>
              <a:lnSpc>
                <a:spcPts val="4700"/>
              </a:lnSpc>
              <a:defRPr/>
            </a:pPr>
            <a:r>
              <a:rPr lang="en-US" sz="2800" dirty="0" smtClean="0"/>
              <a:t>BoatU.S. is the nation’s largest organization of recreation boaters with over half a million Members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533400"/>
            <a:ext cx="4990272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Arial" charset="0"/>
                <a:ea typeface="ＭＳ Ｐゴシック" charset="-128"/>
              </a:rPr>
              <a:t>Cooperating Group Program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73869" y="1295400"/>
            <a:ext cx="8229600" cy="5105400"/>
          </a:xfrm>
        </p:spPr>
        <p:txBody>
          <a:bodyPr/>
          <a:lstStyle/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sz="2000" dirty="0">
                <a:latin typeface="Arial" charset="0"/>
                <a:ea typeface="ＭＳ Ｐゴシック" charset="-128"/>
              </a:rPr>
              <a:t>BoatU.S. offers </a:t>
            </a:r>
            <a:r>
              <a:rPr lang="en-US" altLang="en-US" sz="2000" dirty="0" smtClean="0">
                <a:latin typeface="Arial" charset="0"/>
                <a:ea typeface="ＭＳ Ｐゴシック" charset="-128"/>
              </a:rPr>
              <a:t>10% off Water Towing Services </a:t>
            </a:r>
            <a:r>
              <a:rPr lang="en-US" altLang="en-US" sz="2000" dirty="0">
                <a:latin typeface="Arial" charset="0"/>
                <a:ea typeface="ＭＳ Ｐゴシック" charset="-128"/>
              </a:rPr>
              <a:t>for boating organizations &amp; yacht clubs</a:t>
            </a:r>
          </a:p>
          <a:p>
            <a:pPr marL="568325" lvl="1" indent="0" eaLnBrk="1" hangingPunct="1">
              <a:buClr>
                <a:srgbClr val="C00000"/>
              </a:buClr>
            </a:pPr>
            <a:r>
              <a:rPr lang="en-US" altLang="en-US" sz="1800" dirty="0" smtClean="0">
                <a:latin typeface="Arial" charset="0"/>
                <a:ea typeface="ＭＳ Ｐゴシック" charset="-128"/>
              </a:rPr>
              <a:t>Group members can join or renew their BoatU.S. Membership for </a:t>
            </a:r>
            <a:r>
              <a:rPr lang="en-US" altLang="en-US" sz="1800" b="1" dirty="0" smtClean="0">
                <a:latin typeface="Arial" charset="0"/>
                <a:ea typeface="ＭＳ Ｐゴシック" charset="-128"/>
              </a:rPr>
              <a:t>$25 </a:t>
            </a:r>
            <a:r>
              <a:rPr lang="en-US" altLang="en-US" sz="1800" dirty="0" smtClean="0">
                <a:latin typeface="Arial" charset="0"/>
                <a:ea typeface="ＭＳ Ｐゴシック" charset="-128"/>
              </a:rPr>
              <a:t> </a:t>
            </a:r>
            <a:r>
              <a:rPr lang="en-US" altLang="en-US" sz="1800" b="1" dirty="0" smtClean="0">
                <a:latin typeface="Arial" charset="0"/>
                <a:ea typeface="ＭＳ Ｐゴシック" charset="-128"/>
              </a:rPr>
              <a:t>plus</a:t>
            </a:r>
            <a:r>
              <a:rPr lang="en-US" altLang="en-US" sz="1800" dirty="0" smtClean="0">
                <a:latin typeface="Arial" charset="0"/>
                <a:ea typeface="ＭＳ Ｐゴシック" charset="-128"/>
              </a:rPr>
              <a:t> </a:t>
            </a:r>
            <a:r>
              <a:rPr lang="en-US" altLang="en-US" sz="1800" b="1" dirty="0" smtClean="0">
                <a:latin typeface="Arial" charset="0"/>
                <a:ea typeface="ＭＳ Ｐゴシック" charset="-128"/>
              </a:rPr>
              <a:t>10% off Unlimited Water Towing packages.</a:t>
            </a:r>
          </a:p>
          <a:p>
            <a:pPr marL="568325" lvl="1" indent="0" eaLnBrk="1" hangingPunct="1">
              <a:buClr>
                <a:srgbClr val="C00000"/>
              </a:buClr>
            </a:pPr>
            <a:r>
              <a:rPr lang="en-US" altLang="en-US" sz="1800" dirty="0" smtClean="0">
                <a:latin typeface="Arial" charset="0"/>
                <a:ea typeface="ＭＳ Ｐゴシック" charset="-128"/>
              </a:rPr>
              <a:t>BoatU.S. asks that participants help educate their members about BoatU.S.</a:t>
            </a:r>
          </a:p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sz="2000" dirty="0" smtClean="0">
                <a:latin typeface="Arial" charset="0"/>
                <a:ea typeface="ＭＳ Ｐゴシック" charset="-128"/>
              </a:rPr>
              <a:t>To </a:t>
            </a:r>
            <a:r>
              <a:rPr lang="en-US" altLang="en-US" sz="2000" dirty="0">
                <a:latin typeface="Arial" charset="0"/>
                <a:ea typeface="ＭＳ Ｐゴシック" charset="-128"/>
              </a:rPr>
              <a:t>join BoatU.S</a:t>
            </a:r>
            <a:r>
              <a:rPr lang="en-US" altLang="en-US" sz="2000" dirty="0" smtClean="0">
                <a:latin typeface="Arial" charset="0"/>
                <a:ea typeface="ＭＳ Ｐゴシック" charset="-128"/>
              </a:rPr>
              <a:t>., visit </a:t>
            </a:r>
            <a:r>
              <a:rPr lang="en-US" altLang="en-US" sz="2000" dirty="0">
                <a:latin typeface="Arial" charset="0"/>
                <a:ea typeface="ＭＳ Ｐゴシック" charset="-128"/>
              </a:rPr>
              <a:t>BoatUS.com/Join and enter </a:t>
            </a:r>
            <a:r>
              <a:rPr lang="en-US" altLang="en-US" sz="2000" dirty="0" smtClean="0">
                <a:latin typeface="Arial" charset="0"/>
                <a:ea typeface="ＭＳ Ｐゴシック" charset="-128"/>
              </a:rPr>
              <a:t>your club’s </a:t>
            </a:r>
            <a:r>
              <a:rPr lang="en-US" sz="2000" dirty="0"/>
              <a:t>unique source code </a:t>
            </a:r>
            <a:r>
              <a:rPr lang="en-US" sz="2000" dirty="0" smtClean="0"/>
              <a:t>or </a:t>
            </a:r>
            <a:r>
              <a:rPr lang="en-US" sz="2000" dirty="0" smtClean="0">
                <a:latin typeface="Arial" charset="0"/>
                <a:ea typeface="ＭＳ Ｐゴシック" charset="-128"/>
              </a:rPr>
              <a:t>BoatU.S.</a:t>
            </a:r>
            <a:r>
              <a:rPr lang="en-US" altLang="en-US" sz="2000" dirty="0" smtClean="0">
                <a:latin typeface="Arial" charset="0"/>
                <a:ea typeface="ＭＳ Ｐゴシック" charset="-128"/>
              </a:rPr>
              <a:t> </a:t>
            </a:r>
            <a:r>
              <a:rPr lang="en-US" altLang="en-US" sz="2000" dirty="0">
                <a:latin typeface="Arial" charset="0"/>
                <a:ea typeface="ＭＳ Ｐゴシック" charset="-128"/>
              </a:rPr>
              <a:t>code </a:t>
            </a:r>
            <a:r>
              <a:rPr lang="en-US" altLang="en-US" sz="2000" dirty="0" smtClean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GAXXXXXX</a:t>
            </a:r>
            <a:r>
              <a:rPr lang="en-US" altLang="en-US" sz="2000" dirty="0" smtClean="0">
                <a:latin typeface="Arial" charset="0"/>
                <a:ea typeface="ＭＳ Ｐゴシック" charset="-128"/>
              </a:rPr>
              <a:t> </a:t>
            </a:r>
            <a:r>
              <a:rPr lang="en-US" altLang="en-US" sz="2000" dirty="0">
                <a:latin typeface="Arial" charset="0"/>
                <a:ea typeface="ＭＳ Ｐゴシック" charset="-128"/>
              </a:rPr>
              <a:t>in the “BoatUS Cooperating Group Number” field</a:t>
            </a:r>
          </a:p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sz="2000" dirty="0">
                <a:latin typeface="Arial" charset="0"/>
                <a:ea typeface="ＭＳ Ｐゴシック" charset="-128"/>
              </a:rPr>
              <a:t>Existing Members can add </a:t>
            </a:r>
            <a:r>
              <a:rPr lang="en-US" altLang="en-US" sz="2000" dirty="0" smtClean="0">
                <a:latin typeface="Arial" charset="0"/>
                <a:ea typeface="ＭＳ Ｐゴシック" charset="-128"/>
              </a:rPr>
              <a:t>their club’s unique source code or BoatU.S. code </a:t>
            </a:r>
            <a:r>
              <a:rPr lang="en-US" altLang="en-US" sz="2000" dirty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GAXXXXXX </a:t>
            </a:r>
            <a:r>
              <a:rPr lang="en-US" altLang="en-US" sz="2000" dirty="0" smtClean="0">
                <a:latin typeface="Arial" charset="0"/>
                <a:ea typeface="ＭＳ Ｐゴシック" charset="-128"/>
              </a:rPr>
              <a:t>to </a:t>
            </a:r>
            <a:r>
              <a:rPr lang="en-US" altLang="en-US" sz="2000" dirty="0">
                <a:latin typeface="Arial" charset="0"/>
                <a:ea typeface="ＭＳ Ｐゴシック" charset="-128"/>
              </a:rPr>
              <a:t>their Membership by </a:t>
            </a:r>
            <a:r>
              <a:rPr lang="en-US" altLang="en-US" sz="2000" dirty="0" smtClean="0">
                <a:latin typeface="Arial" charset="0"/>
                <a:ea typeface="ＭＳ Ｐゴシック" charset="-128"/>
              </a:rPr>
              <a:t>emailing Membership@BoatUS.com </a:t>
            </a:r>
            <a:r>
              <a:rPr lang="en-US" altLang="en-US" sz="2000" dirty="0">
                <a:latin typeface="Arial" charset="0"/>
                <a:ea typeface="ＭＳ Ｐゴシック" charset="-128"/>
              </a:rPr>
              <a:t>or entering </a:t>
            </a:r>
            <a:r>
              <a:rPr lang="en-US" altLang="en-US" sz="2000" dirty="0" smtClean="0">
                <a:latin typeface="Arial" charset="0"/>
                <a:ea typeface="ＭＳ Ｐゴシック" charset="-128"/>
              </a:rPr>
              <a:t>it in </a:t>
            </a:r>
            <a:r>
              <a:rPr lang="en-US" altLang="en-US" sz="2000" dirty="0">
                <a:latin typeface="Arial" charset="0"/>
                <a:ea typeface="ＭＳ Ｐゴシック" charset="-128"/>
              </a:rPr>
              <a:t>the “</a:t>
            </a:r>
            <a:r>
              <a:rPr lang="en-US" sz="2000" dirty="0"/>
              <a:t>BoatUS Coop Group #” field when renewing their Membership on </a:t>
            </a:r>
            <a:r>
              <a:rPr lang="en-US" sz="2000" dirty="0" smtClean="0"/>
              <a:t>BoatUS.com/Renew</a:t>
            </a:r>
          </a:p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sz="2000" dirty="0" smtClean="0">
                <a:latin typeface="Arial" charset="0"/>
                <a:ea typeface="ＭＳ Ｐゴシック" charset="-128"/>
              </a:rPr>
              <a:t>Customers can also call BoatUS at 800-395-2628 to join or renew their Membership</a:t>
            </a:r>
            <a:endParaRPr lang="en-US" altLang="en-US" sz="2000" dirty="0">
              <a:latin typeface="Arial" charset="0"/>
              <a:ea typeface="ＭＳ Ｐゴシック" charset="-128"/>
            </a:endParaRPr>
          </a:p>
          <a:p>
            <a:pPr marL="111125" indent="0" eaLnBrk="1" hangingPunct="1">
              <a:buClr>
                <a:srgbClr val="C00000"/>
              </a:buClr>
              <a:buNone/>
            </a:pPr>
            <a:endParaRPr lang="en-US" altLang="en-US" dirty="0" smtClean="0">
              <a:latin typeface="Arial" charset="0"/>
              <a:ea typeface="ＭＳ Ｐゴシック" charset="-128"/>
            </a:endParaRPr>
          </a:p>
        </p:txBody>
      </p:sp>
      <p:pic>
        <p:nvPicPr>
          <p:cNvPr id="15375" name="Picture 15" descr="buoy s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485775"/>
            <a:ext cx="490538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dirty="0" smtClean="0">
                <a:latin typeface="Arial" charset="0"/>
                <a:ea typeface="ＭＳ Ｐゴシック" charset="-128"/>
              </a:rPr>
              <a:t>BoatU.S. Membership Benefits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371600"/>
            <a:ext cx="8229600" cy="525779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  <a:buClr>
                <a:srgbClr val="CC0000"/>
              </a:buClr>
              <a:buFont typeface="Arial" charset="0"/>
              <a:buChar char="•"/>
            </a:pPr>
            <a:r>
              <a:rPr lang="en-US" altLang="en-US" dirty="0" smtClean="0">
                <a:latin typeface="Arial" charset="0"/>
                <a:ea typeface="ＭＳ Ｐゴシック" charset="-128"/>
              </a:rPr>
              <a:t>Water Towing &amp; Trailer Towing Service</a:t>
            </a:r>
          </a:p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dirty="0" smtClean="0">
                <a:latin typeface="Arial" charset="0"/>
                <a:ea typeface="ＭＳ Ｐゴシック" charset="-128"/>
              </a:rPr>
              <a:t>Marine Insurance</a:t>
            </a:r>
          </a:p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dirty="0" smtClean="0">
                <a:latin typeface="Arial" charset="0"/>
                <a:ea typeface="ＭＳ Ｐゴシック" charset="-128"/>
              </a:rPr>
              <a:t>Discounts on fuel, slips, repairs &amp; more at over 1,200 boating and fishing businesses</a:t>
            </a:r>
          </a:p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dirty="0">
                <a:latin typeface="Arial" charset="0"/>
                <a:ea typeface="ＭＳ Ｐゴシック" charset="-128"/>
              </a:rPr>
              <a:t>Shopping rewards at West </a:t>
            </a:r>
            <a:r>
              <a:rPr lang="en-US" altLang="en-US" dirty="0" smtClean="0">
                <a:latin typeface="Arial" charset="0"/>
                <a:ea typeface="ＭＳ Ｐゴシック" charset="-128"/>
              </a:rPr>
              <a:t>Marine</a:t>
            </a:r>
          </a:p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dirty="0" smtClean="0">
                <a:latin typeface="Arial" charset="0"/>
                <a:ea typeface="ＭＳ Ｐゴシック" charset="-128"/>
              </a:rPr>
              <a:t>Boat Graphics &amp; Lettering</a:t>
            </a:r>
            <a:endParaRPr lang="en-US" altLang="en-US" dirty="0">
              <a:latin typeface="Arial" charset="0"/>
              <a:ea typeface="ＭＳ Ｐゴシック" charset="-128"/>
            </a:endParaRPr>
          </a:p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i="1" dirty="0" smtClean="0">
                <a:latin typeface="Arial" charset="0"/>
                <a:ea typeface="ＭＳ Ｐゴシック" charset="-128"/>
              </a:rPr>
              <a:t>BoatU.S. Magazine subscription</a:t>
            </a:r>
          </a:p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dirty="0" smtClean="0">
                <a:latin typeface="Arial" charset="0"/>
                <a:ea typeface="ＭＳ Ｐゴシック" charset="-128"/>
              </a:rPr>
              <a:t>Boater representation </a:t>
            </a:r>
          </a:p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dirty="0" smtClean="0">
                <a:latin typeface="Arial" charset="0"/>
                <a:ea typeface="ＭＳ Ｐゴシック" charset="-128"/>
              </a:rPr>
              <a:t>Boat Finance</a:t>
            </a:r>
          </a:p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dirty="0" smtClean="0">
                <a:latin typeface="Arial" charset="0"/>
                <a:ea typeface="ＭＳ Ｐゴシック" charset="-128"/>
              </a:rPr>
              <a:t>Free MMSI Number</a:t>
            </a:r>
          </a:p>
          <a:p>
            <a:pPr>
              <a:lnSpc>
                <a:spcPct val="120000"/>
              </a:lnSpc>
              <a:buClr>
                <a:srgbClr val="CC0000"/>
              </a:buClr>
            </a:pPr>
            <a:endParaRPr lang="en-US" altLang="en-US" dirty="0" smtClean="0">
              <a:latin typeface="Arial" charset="0"/>
              <a:ea typeface="ＭＳ Ｐゴシック" charset="-128"/>
            </a:endParaRPr>
          </a:p>
          <a:p>
            <a:pPr>
              <a:lnSpc>
                <a:spcPct val="120000"/>
              </a:lnSpc>
              <a:buClr>
                <a:srgbClr val="CC0000"/>
              </a:buClr>
            </a:pPr>
            <a:endParaRPr lang="en-US" altLang="en-US" dirty="0" smtClean="0">
              <a:latin typeface="Arial" charset="0"/>
              <a:ea typeface="ＭＳ Ｐゴシック" charset="-128"/>
            </a:endParaRPr>
          </a:p>
        </p:txBody>
      </p:sp>
      <p:pic>
        <p:nvPicPr>
          <p:cNvPr id="88068" name="Picture 4" descr="buoy s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485775"/>
            <a:ext cx="490538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254" y="4114800"/>
            <a:ext cx="1911095" cy="25145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122" name="Picture 2" descr="H:\My Pictures\no e1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062" y="5000724"/>
            <a:ext cx="1563801" cy="156380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G:\Member\Users\Membership\Marina Projects\Marketing\members save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28" r="7300"/>
          <a:stretch/>
        </p:blipFill>
        <p:spPr bwMode="auto">
          <a:xfrm>
            <a:off x="7756955" y="1784802"/>
            <a:ext cx="1288191" cy="1916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81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2900" dirty="0" smtClean="0"/>
              <a:t>Annual Pricing for BoatU.S. Cooperating Groups</a:t>
            </a:r>
          </a:p>
        </p:txBody>
      </p:sp>
      <p:grpSp>
        <p:nvGrpSpPr>
          <p:cNvPr id="9219" name="Group 4"/>
          <p:cNvGrpSpPr>
            <a:grpSpLocks/>
          </p:cNvGrpSpPr>
          <p:nvPr/>
        </p:nvGrpSpPr>
        <p:grpSpPr bwMode="auto">
          <a:xfrm>
            <a:off x="503238" y="2732314"/>
            <a:ext cx="8640762" cy="1077686"/>
            <a:chOff x="503958" y="1741714"/>
            <a:chExt cx="8182843" cy="1077686"/>
          </a:xfrm>
        </p:grpSpPr>
        <p:sp>
          <p:nvSpPr>
            <p:cNvPr id="9" name="Rectangle 8"/>
            <p:cNvSpPr/>
            <p:nvPr/>
          </p:nvSpPr>
          <p:spPr>
            <a:xfrm>
              <a:off x="503960" y="1741714"/>
              <a:ext cx="8182841" cy="106680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0" anchor="ctr"/>
            <a:lstStyle/>
            <a:p>
              <a:pPr>
                <a:defRPr/>
              </a:pPr>
              <a:r>
                <a:rPr lang="en-US" sz="2400" dirty="0">
                  <a:solidFill>
                    <a:schemeClr val="tx1"/>
                  </a:solidFill>
                </a:rPr>
                <a:t>Unlimited Freshwater </a:t>
              </a:r>
              <a:r>
                <a:rPr lang="en-US" sz="2400" dirty="0" smtClean="0">
                  <a:solidFill>
                    <a:schemeClr val="tx1"/>
                  </a:solidFill>
                </a:rPr>
                <a:t>Towing Membership </a:t>
              </a:r>
              <a:r>
                <a:rPr lang="en-US" sz="1400" dirty="0" smtClean="0">
                  <a:solidFill>
                    <a:schemeClr val="tx1"/>
                  </a:solidFill>
                </a:rPr>
                <a:t>($99 retail)</a:t>
              </a:r>
              <a:endParaRPr lang="en-US" sz="2400" dirty="0" smtClean="0">
                <a:solidFill>
                  <a:schemeClr val="tx1"/>
                </a:solidFill>
              </a:endParaRPr>
            </a:p>
            <a:p>
              <a:pPr marL="342900" indent="-342900">
                <a:buFont typeface="Arial" pitchFamily="34" charset="0"/>
                <a:buChar char="•"/>
                <a:defRPr/>
              </a:pPr>
              <a:r>
                <a:rPr lang="en-US" sz="1600" dirty="0" smtClean="0">
                  <a:solidFill>
                    <a:schemeClr val="tx1"/>
                  </a:solidFill>
                </a:rPr>
                <a:t>BoatU.S. </a:t>
              </a:r>
              <a:r>
                <a:rPr lang="en-US" sz="1600" dirty="0">
                  <a:solidFill>
                    <a:schemeClr val="tx1"/>
                  </a:solidFill>
                </a:rPr>
                <a:t>p</a:t>
              </a:r>
              <a:r>
                <a:rPr lang="en-US" sz="1600" dirty="0" smtClean="0">
                  <a:solidFill>
                    <a:schemeClr val="tx1"/>
                  </a:solidFill>
                </a:rPr>
                <a:t>ays </a:t>
              </a:r>
              <a:r>
                <a:rPr lang="en-US" sz="1600" dirty="0">
                  <a:solidFill>
                    <a:schemeClr val="tx1"/>
                  </a:solidFill>
                </a:rPr>
                <a:t>100% for </a:t>
              </a:r>
              <a:r>
                <a:rPr lang="en-US" sz="1600" dirty="0" smtClean="0">
                  <a:solidFill>
                    <a:schemeClr val="tx1"/>
                  </a:solidFill>
                </a:rPr>
                <a:t>on-the-water towing, jump starts, fuel </a:t>
              </a:r>
              <a:r>
                <a:rPr lang="en-US" sz="1600" dirty="0">
                  <a:solidFill>
                    <a:schemeClr val="tx1"/>
                  </a:solidFill>
                </a:rPr>
                <a:t>d</a:t>
              </a:r>
              <a:r>
                <a:rPr lang="en-US" sz="1600" dirty="0" smtClean="0">
                  <a:solidFill>
                    <a:schemeClr val="tx1"/>
                  </a:solidFill>
                </a:rPr>
                <a:t>elivery &amp; soft </a:t>
              </a:r>
              <a:r>
                <a:rPr lang="en-US" sz="1600" dirty="0" err="1" smtClean="0">
                  <a:solidFill>
                    <a:schemeClr val="tx1"/>
                  </a:solidFill>
                </a:rPr>
                <a:t>ungroundings</a:t>
              </a:r>
              <a:r>
                <a:rPr lang="en-US" sz="1600" dirty="0">
                  <a:solidFill>
                    <a:schemeClr val="tx1"/>
                  </a:solidFill>
                </a:rPr>
                <a:t> </a:t>
              </a:r>
              <a:r>
                <a:rPr lang="en-US" sz="1600" dirty="0" smtClean="0">
                  <a:solidFill>
                    <a:schemeClr val="tx1"/>
                  </a:solidFill>
                </a:rPr>
                <a:t>and 50% for dock-to-dock tows for repairs, on inland lakes &amp; rivers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503958" y="1752600"/>
              <a:ext cx="1371073" cy="1066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en-US" sz="4000" dirty="0" smtClean="0">
                  <a:solidFill>
                    <a:srgbClr val="FFFFFF"/>
                  </a:solidFill>
                </a:rPr>
                <a:t>$</a:t>
              </a:r>
              <a:r>
                <a:rPr lang="en-US" altLang="en-US" sz="4000" dirty="0" smtClean="0">
                  <a:solidFill>
                    <a:srgbClr val="FFFFFF"/>
                  </a:solidFill>
                </a:rPr>
                <a:t>91</a:t>
              </a:r>
              <a:endParaRPr lang="en-US" altLang="en-US" sz="40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20" name="Group 5"/>
          <p:cNvGrpSpPr>
            <a:grpSpLocks/>
          </p:cNvGrpSpPr>
          <p:nvPr/>
        </p:nvGrpSpPr>
        <p:grpSpPr bwMode="auto">
          <a:xfrm>
            <a:off x="503238" y="3962400"/>
            <a:ext cx="8716962" cy="1066800"/>
            <a:chOff x="503959" y="2971800"/>
            <a:chExt cx="8182841" cy="1066800"/>
          </a:xfrm>
        </p:grpSpPr>
        <p:sp>
          <p:nvSpPr>
            <p:cNvPr id="10" name="Rectangle 9"/>
            <p:cNvSpPr/>
            <p:nvPr/>
          </p:nvSpPr>
          <p:spPr>
            <a:xfrm>
              <a:off x="503959" y="2971800"/>
              <a:ext cx="8182841" cy="106680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0" anchor="ctr"/>
            <a:lstStyle/>
            <a:p>
              <a:pPr>
                <a:defRPr/>
              </a:pPr>
              <a:r>
                <a:rPr lang="en-US" sz="2400" dirty="0">
                  <a:solidFill>
                    <a:schemeClr val="tx1"/>
                  </a:solidFill>
                </a:rPr>
                <a:t>Unlimited Saltwater </a:t>
              </a:r>
              <a:r>
                <a:rPr lang="en-US" sz="2400" dirty="0" smtClean="0">
                  <a:solidFill>
                    <a:schemeClr val="tx1"/>
                  </a:solidFill>
                </a:rPr>
                <a:t>Towing Membership </a:t>
              </a:r>
              <a:r>
                <a:rPr lang="en-US" sz="1400" dirty="0" smtClean="0">
                  <a:solidFill>
                    <a:schemeClr val="tx1"/>
                  </a:solidFill>
                </a:rPr>
                <a:t>($165 retail)</a:t>
              </a:r>
              <a:endParaRPr lang="en-US" sz="2400" dirty="0" smtClean="0">
                <a:solidFill>
                  <a:schemeClr val="tx1"/>
                </a:solidFill>
              </a:endParaRPr>
            </a:p>
            <a:p>
              <a:pPr marL="342900" lvl="0" indent="-342900">
                <a:buFont typeface="Arial" pitchFamily="34" charset="0"/>
                <a:buChar char="•"/>
                <a:defRPr/>
              </a:pPr>
              <a:r>
                <a:rPr lang="en-US" sz="1600" dirty="0" smtClean="0">
                  <a:solidFill>
                    <a:prstClr val="black"/>
                  </a:solidFill>
                </a:rPr>
                <a:t>BoatU.S. pays </a:t>
              </a:r>
              <a:r>
                <a:rPr lang="en-US" sz="1600" dirty="0">
                  <a:solidFill>
                    <a:prstClr val="black"/>
                  </a:solidFill>
                </a:rPr>
                <a:t>100% for </a:t>
              </a:r>
              <a:r>
                <a:rPr lang="en-US" sz="1600" dirty="0">
                  <a:solidFill>
                    <a:schemeClr val="tx1"/>
                  </a:solidFill>
                </a:rPr>
                <a:t>on-the-water towing, jump starts, fuel delivery &amp; soft </a:t>
              </a:r>
              <a:r>
                <a:rPr lang="en-US" sz="1600" dirty="0" err="1">
                  <a:solidFill>
                    <a:schemeClr val="tx1"/>
                  </a:solidFill>
                </a:rPr>
                <a:t>ungroundings</a:t>
              </a:r>
              <a:r>
                <a:rPr lang="en-US" sz="1600" dirty="0">
                  <a:solidFill>
                    <a:schemeClr val="tx1"/>
                  </a:solidFill>
                </a:rPr>
                <a:t> </a:t>
              </a:r>
              <a:r>
                <a:rPr lang="en-US" sz="1600" dirty="0" smtClean="0">
                  <a:solidFill>
                    <a:prstClr val="black"/>
                  </a:solidFill>
                </a:rPr>
                <a:t>and 50% for dock-to-dock tows for repairs, on all bodies of water</a:t>
              </a:r>
              <a:endParaRPr 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03959" y="2971800"/>
              <a:ext cx="1359088" cy="1066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4000" dirty="0"/>
                <a:t>$</a:t>
              </a:r>
              <a:r>
                <a:rPr lang="en-US" sz="4000" dirty="0" smtClean="0"/>
                <a:t>151</a:t>
              </a:r>
              <a:endParaRPr lang="en-US" sz="4000" dirty="0"/>
            </a:p>
          </p:txBody>
        </p:sp>
      </p:grpSp>
      <p:grpSp>
        <p:nvGrpSpPr>
          <p:cNvPr id="9221" name="Group 11"/>
          <p:cNvGrpSpPr>
            <a:grpSpLocks/>
          </p:cNvGrpSpPr>
          <p:nvPr/>
        </p:nvGrpSpPr>
        <p:grpSpPr bwMode="auto">
          <a:xfrm>
            <a:off x="503238" y="5181600"/>
            <a:ext cx="8183562" cy="1066800"/>
            <a:chOff x="503959" y="4191000"/>
            <a:chExt cx="8182841" cy="1066800"/>
          </a:xfrm>
        </p:grpSpPr>
        <p:sp>
          <p:nvSpPr>
            <p:cNvPr id="11" name="Rectangle 10"/>
            <p:cNvSpPr/>
            <p:nvPr/>
          </p:nvSpPr>
          <p:spPr>
            <a:xfrm>
              <a:off x="503959" y="4191000"/>
              <a:ext cx="8182841" cy="106680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0" anchor="ctr"/>
            <a:lstStyle/>
            <a:p>
              <a:pPr>
                <a:defRPr/>
              </a:pPr>
              <a:r>
                <a:rPr lang="en-US" sz="2400" dirty="0">
                  <a:solidFill>
                    <a:schemeClr val="tx1"/>
                  </a:solidFill>
                </a:rPr>
                <a:t>Unlimited Gold </a:t>
              </a:r>
              <a:r>
                <a:rPr lang="en-US" sz="2400" dirty="0" smtClean="0">
                  <a:solidFill>
                    <a:schemeClr val="tx1"/>
                  </a:solidFill>
                </a:rPr>
                <a:t>Towing </a:t>
              </a:r>
              <a:r>
                <a:rPr lang="en-US" sz="2400" smtClean="0">
                  <a:solidFill>
                    <a:schemeClr val="tx1"/>
                  </a:solidFill>
                </a:rPr>
                <a:t>Membership </a:t>
              </a:r>
              <a:r>
                <a:rPr lang="en-US" sz="1400" smtClean="0">
                  <a:solidFill>
                    <a:schemeClr val="tx1"/>
                  </a:solidFill>
                </a:rPr>
                <a:t>($200 </a:t>
              </a:r>
              <a:r>
                <a:rPr lang="en-US" sz="1400" dirty="0" smtClean="0">
                  <a:solidFill>
                    <a:schemeClr val="tx1"/>
                  </a:solidFill>
                </a:rPr>
                <a:t>retail)</a:t>
              </a:r>
              <a:endParaRPr lang="en-US" sz="2400" dirty="0" smtClean="0">
                <a:solidFill>
                  <a:schemeClr val="tx1"/>
                </a:solidFill>
              </a:endParaRPr>
            </a:p>
            <a:p>
              <a:pPr marL="285750" indent="-285750">
                <a:buFont typeface="Arial" pitchFamily="34" charset="0"/>
                <a:buChar char="•"/>
                <a:defRPr/>
              </a:pPr>
              <a:r>
                <a:rPr lang="en-US" sz="1600" dirty="0" smtClean="0">
                  <a:solidFill>
                    <a:schemeClr val="tx1"/>
                  </a:solidFill>
                </a:rPr>
                <a:t>All the benefits of Unlimited Saltwater Towing Membership plus BoatU.S. pays 100% for dock-to-dock tows for repairs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03959" y="4191000"/>
              <a:ext cx="1447672" cy="1066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4000" smtClean="0"/>
                <a:t>$</a:t>
              </a:r>
              <a:r>
                <a:rPr lang="en-US" sz="4000" smtClean="0"/>
                <a:t>183</a:t>
              </a:r>
              <a:endParaRPr lang="en-US" sz="4000" dirty="0"/>
            </a:p>
          </p:txBody>
        </p:sp>
      </p:grpSp>
      <p:pic>
        <p:nvPicPr>
          <p:cNvPr id="9230" name="Picture 14" descr="buoy s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485775"/>
            <a:ext cx="490538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4"/>
          <p:cNvGrpSpPr>
            <a:grpSpLocks/>
          </p:cNvGrpSpPr>
          <p:nvPr/>
        </p:nvGrpSpPr>
        <p:grpSpPr bwMode="auto">
          <a:xfrm>
            <a:off x="503238" y="1524000"/>
            <a:ext cx="8183562" cy="1077686"/>
            <a:chOff x="503958" y="1741714"/>
            <a:chExt cx="8182843" cy="1077686"/>
          </a:xfrm>
        </p:grpSpPr>
        <p:sp>
          <p:nvSpPr>
            <p:cNvPr id="14" name="Rectangle 13"/>
            <p:cNvSpPr/>
            <p:nvPr/>
          </p:nvSpPr>
          <p:spPr>
            <a:xfrm>
              <a:off x="503960" y="1741714"/>
              <a:ext cx="8182841" cy="106680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00" anchor="ctr"/>
            <a:lstStyle/>
            <a:p>
              <a:pPr>
                <a:defRPr/>
              </a:pPr>
              <a:r>
                <a:rPr lang="en-US" sz="2400" dirty="0" smtClean="0">
                  <a:solidFill>
                    <a:schemeClr val="tx1"/>
                  </a:solidFill>
                </a:rPr>
                <a:t>Basic Membership </a:t>
              </a:r>
              <a:r>
                <a:rPr lang="en-US" sz="1400" dirty="0" smtClean="0">
                  <a:solidFill>
                    <a:schemeClr val="tx1"/>
                  </a:solidFill>
                </a:rPr>
                <a:t>($30 retail)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03958" y="1752600"/>
              <a:ext cx="1447672" cy="1066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en-US" sz="4000" dirty="0" smtClean="0">
                  <a:solidFill>
                    <a:srgbClr val="FFFFFF"/>
                  </a:solidFill>
                </a:rPr>
                <a:t>$25</a:t>
              </a:r>
              <a:endParaRPr lang="en-US" altLang="en-US" sz="4000" dirty="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dirty="0" smtClean="0">
                <a:latin typeface="Arial" charset="0"/>
                <a:ea typeface="ＭＳ Ｐゴシック" charset="-128"/>
              </a:rPr>
              <a:t>BoatU.S. Water Towing Service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371600"/>
            <a:ext cx="8720138" cy="525779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sz="2000" dirty="0" smtClean="0">
                <a:latin typeface="Arial" charset="0"/>
                <a:ea typeface="ＭＳ Ｐゴシック" charset="-128"/>
              </a:rPr>
              <a:t>600+ </a:t>
            </a:r>
            <a:r>
              <a:rPr lang="en-US" altLang="en-US" sz="2000" dirty="0">
                <a:latin typeface="Arial" charset="0"/>
                <a:ea typeface="ＭＳ Ｐゴシック" charset="-128"/>
              </a:rPr>
              <a:t>TowBoatU.S. towboats servicing over </a:t>
            </a:r>
            <a:r>
              <a:rPr lang="en-US" altLang="en-US" sz="2000" dirty="0" smtClean="0">
                <a:latin typeface="Arial" charset="0"/>
                <a:ea typeface="ＭＳ Ｐゴシック" charset="-128"/>
              </a:rPr>
              <a:t>300+ ports</a:t>
            </a: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r>
              <a:rPr lang="en-US" altLang="en-US" sz="1800" dirty="0" smtClean="0">
                <a:latin typeface="Arial" charset="0"/>
                <a:ea typeface="ＭＳ Ｐゴシック" charset="-128"/>
              </a:rPr>
              <a:t>Find nearby locations on BoatUS.com/Map or use the BoatU.S. App</a:t>
            </a:r>
          </a:p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sz="2000" dirty="0" smtClean="0">
                <a:latin typeface="Arial" charset="0"/>
                <a:ea typeface="ＭＳ Ｐゴシック" charset="-128"/>
              </a:rPr>
              <a:t>24/7 Dispatch</a:t>
            </a: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r>
              <a:rPr lang="en-US" altLang="en-US" sz="1800" dirty="0" smtClean="0">
                <a:latin typeface="Arial" charset="0"/>
                <a:ea typeface="ＭＳ Ｐゴシック" charset="-128"/>
              </a:rPr>
              <a:t>BoatU.S. App (BoatUS.com/App)</a:t>
            </a: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r>
              <a:rPr lang="en-US" altLang="en-US" sz="1800" dirty="0" smtClean="0">
                <a:latin typeface="Arial" charset="0"/>
                <a:ea typeface="ＭＳ Ｐゴシック" charset="-128"/>
              </a:rPr>
              <a:t>Call 800-391-4869</a:t>
            </a: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r>
              <a:rPr lang="en-US" altLang="en-US" sz="1800" dirty="0" smtClean="0">
                <a:latin typeface="Arial" charset="0"/>
                <a:ea typeface="ＭＳ Ｐゴシック" charset="-128"/>
              </a:rPr>
              <a:t>Hail “TowBoatU.S.” on VHF 16</a:t>
            </a:r>
          </a:p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sz="2000" dirty="0" smtClean="0">
                <a:latin typeface="Arial" charset="0"/>
                <a:ea typeface="ＭＳ Ｐゴシック" charset="-128"/>
              </a:rPr>
              <a:t>Water Towing Assistance for: </a:t>
            </a: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r>
              <a:rPr lang="en-US" altLang="en-US" sz="1800" dirty="0">
                <a:latin typeface="Arial" charset="0"/>
                <a:ea typeface="ＭＳ Ｐゴシック" charset="-128"/>
              </a:rPr>
              <a:t>Towing back to </a:t>
            </a:r>
            <a:r>
              <a:rPr lang="en-US" altLang="en-US" sz="1800" dirty="0" smtClean="0">
                <a:latin typeface="Arial" charset="0"/>
                <a:ea typeface="ＭＳ Ｐゴシック" charset="-128"/>
              </a:rPr>
              <a:t>port</a:t>
            </a: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r>
              <a:rPr lang="en-US" altLang="en-US" sz="1800" dirty="0" smtClean="0">
                <a:latin typeface="Arial" charset="0"/>
                <a:ea typeface="ＭＳ Ｐゴシック" charset="-128"/>
              </a:rPr>
              <a:t>Jumpstarts </a:t>
            </a: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r>
              <a:rPr lang="en-US" altLang="en-US" sz="1800" dirty="0" smtClean="0">
                <a:latin typeface="Arial" charset="0"/>
                <a:ea typeface="ＭＳ Ｐゴシック" charset="-128"/>
              </a:rPr>
              <a:t>Fuel delivery</a:t>
            </a: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r>
              <a:rPr lang="en-US" altLang="en-US" sz="1800" dirty="0" smtClean="0">
                <a:latin typeface="Arial" charset="0"/>
                <a:ea typeface="ＭＳ Ｐゴシック" charset="-128"/>
              </a:rPr>
              <a:t>Soft </a:t>
            </a:r>
            <a:r>
              <a:rPr lang="en-US" altLang="en-US" sz="1800" dirty="0" err="1">
                <a:latin typeface="Arial" charset="0"/>
                <a:ea typeface="ＭＳ Ｐゴシック" charset="-128"/>
              </a:rPr>
              <a:t>u</a:t>
            </a:r>
            <a:r>
              <a:rPr lang="en-US" altLang="en-US" sz="1800" dirty="0" err="1" smtClean="0">
                <a:latin typeface="Arial" charset="0"/>
                <a:ea typeface="ＭＳ Ｐゴシック" charset="-128"/>
              </a:rPr>
              <a:t>ngroundings</a:t>
            </a:r>
            <a:endParaRPr lang="en-US" altLang="en-US" sz="1800" dirty="0" smtClean="0">
              <a:latin typeface="Arial" charset="0"/>
              <a:ea typeface="ＭＳ Ｐゴシック" charset="-128"/>
            </a:endParaRP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r>
              <a:rPr lang="en-US" altLang="en-US" sz="1800" dirty="0" smtClean="0">
                <a:latin typeface="Arial" charset="0"/>
                <a:ea typeface="ＭＳ Ｐゴシック" charset="-128"/>
              </a:rPr>
              <a:t>Engine failure</a:t>
            </a: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endParaRPr lang="en-US" altLang="en-US" dirty="0" smtClean="0">
              <a:latin typeface="Arial" charset="0"/>
              <a:ea typeface="ＭＳ Ｐゴシック" charset="-128"/>
            </a:endParaRP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endParaRPr lang="en-US" altLang="en-US" dirty="0" smtClean="0"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120000"/>
              </a:lnSpc>
              <a:buClr>
                <a:srgbClr val="CC0000"/>
              </a:buClr>
              <a:buNone/>
            </a:pPr>
            <a:endParaRPr lang="en-US" altLang="en-US" dirty="0" smtClean="0">
              <a:latin typeface="Arial" charset="0"/>
              <a:ea typeface="ＭＳ Ｐゴシック" charset="-128"/>
            </a:endParaRPr>
          </a:p>
          <a:p>
            <a:pPr>
              <a:lnSpc>
                <a:spcPct val="120000"/>
              </a:lnSpc>
              <a:buClr>
                <a:srgbClr val="CC0000"/>
              </a:buClr>
            </a:pPr>
            <a:endParaRPr lang="en-US" altLang="en-US" dirty="0" smtClean="0">
              <a:latin typeface="Arial" charset="0"/>
              <a:ea typeface="ＭＳ Ｐゴシック" charset="-128"/>
            </a:endParaRPr>
          </a:p>
          <a:p>
            <a:pPr>
              <a:lnSpc>
                <a:spcPct val="120000"/>
              </a:lnSpc>
              <a:buClr>
                <a:srgbClr val="CC0000"/>
              </a:buClr>
            </a:pPr>
            <a:endParaRPr lang="en-US" altLang="en-US" dirty="0" smtClean="0">
              <a:latin typeface="Arial" charset="0"/>
              <a:ea typeface="ＭＳ Ｐゴシック" charset="-128"/>
            </a:endParaRPr>
          </a:p>
        </p:txBody>
      </p:sp>
      <p:pic>
        <p:nvPicPr>
          <p:cNvPr id="88068" name="Picture 4" descr="buoy s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485775"/>
            <a:ext cx="490538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MB312 Store Joins edits for Catalo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829" y="3807493"/>
            <a:ext cx="2117385" cy="3017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416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dirty="0" smtClean="0">
                <a:latin typeface="Arial" charset="0"/>
                <a:ea typeface="ＭＳ Ｐゴシック" charset="-128"/>
              </a:rPr>
              <a:t>BoatU.S. Road Towing Service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371600"/>
            <a:ext cx="8720138" cy="525779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dirty="0" smtClean="0"/>
              <a:t>On the road </a:t>
            </a:r>
            <a:r>
              <a:rPr lang="en-US" dirty="0"/>
              <a:t>assistance for both your trailer and the towing vehicle while trailering your </a:t>
            </a:r>
            <a:r>
              <a:rPr lang="en-US" dirty="0" smtClean="0"/>
              <a:t>boat for $15 annually</a:t>
            </a:r>
            <a:endParaRPr lang="en-US" altLang="en-US" dirty="0" smtClean="0">
              <a:latin typeface="Arial" charset="0"/>
              <a:ea typeface="ＭＳ Ｐゴシック" charset="-128"/>
            </a:endParaRPr>
          </a:p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dirty="0" smtClean="0">
                <a:latin typeface="Arial" charset="0"/>
                <a:ea typeface="ＭＳ Ｐゴシック" charset="-128"/>
              </a:rPr>
              <a:t>24/7 </a:t>
            </a:r>
            <a:r>
              <a:rPr lang="en-US" altLang="en-US" dirty="0">
                <a:latin typeface="Arial" charset="0"/>
                <a:ea typeface="ＭＳ Ｐゴシック" charset="-128"/>
              </a:rPr>
              <a:t>Dispatch</a:t>
            </a: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r>
              <a:rPr lang="en-US" altLang="en-US" dirty="0">
                <a:latin typeface="Arial" charset="0"/>
                <a:ea typeface="ＭＳ Ｐゴシック" charset="-128"/>
              </a:rPr>
              <a:t>BoatU.S. App (BoatUS.com/App)</a:t>
            </a: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r>
              <a:rPr lang="en-US" altLang="en-US" dirty="0">
                <a:latin typeface="Arial" charset="0"/>
                <a:ea typeface="ＭＳ Ｐゴシック" charset="-128"/>
              </a:rPr>
              <a:t>Call 800-391-4869</a:t>
            </a: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r>
              <a:rPr lang="en-US" altLang="en-US" dirty="0">
                <a:latin typeface="Arial" charset="0"/>
                <a:ea typeface="ＭＳ Ｐゴシック" charset="-128"/>
              </a:rPr>
              <a:t>Hail “TowBoatU.S.” on VHF </a:t>
            </a:r>
            <a:r>
              <a:rPr lang="en-US" altLang="en-US" dirty="0" smtClean="0">
                <a:latin typeface="Arial" charset="0"/>
                <a:ea typeface="ＭＳ Ｐゴシック" charset="-128"/>
              </a:rPr>
              <a:t>16</a:t>
            </a:r>
          </a:p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dirty="0" smtClean="0">
                <a:latin typeface="Arial" charset="0"/>
                <a:ea typeface="ＭＳ Ｐゴシック" charset="-128"/>
              </a:rPr>
              <a:t>Roadside Towing Assistance </a:t>
            </a: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r>
              <a:rPr lang="en-US" dirty="0"/>
              <a:t>100 miles of roadside towing assistance for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boat </a:t>
            </a:r>
            <a:r>
              <a:rPr lang="en-US" dirty="0"/>
              <a:t>trailer and tow </a:t>
            </a:r>
            <a:r>
              <a:rPr lang="en-US" dirty="0" smtClean="0"/>
              <a:t>vehicle</a:t>
            </a:r>
            <a:endParaRPr lang="en-US" altLang="en-US" dirty="0" smtClean="0">
              <a:latin typeface="Arial" charset="0"/>
              <a:ea typeface="ＭＳ Ｐゴシック" charset="-128"/>
            </a:endParaRP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r>
              <a:rPr lang="en-US" altLang="en-US" dirty="0" smtClean="0">
                <a:latin typeface="Arial" charset="0"/>
                <a:ea typeface="ＭＳ Ｐゴシック" charset="-128"/>
              </a:rPr>
              <a:t>Flat tires</a:t>
            </a: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r>
              <a:rPr lang="en-US" altLang="en-US" dirty="0" smtClean="0">
                <a:latin typeface="Arial" charset="0"/>
                <a:ea typeface="ＭＳ Ｐゴシック" charset="-128"/>
              </a:rPr>
              <a:t>Jump starts</a:t>
            </a: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r>
              <a:rPr lang="en-US" altLang="en-US" dirty="0" smtClean="0">
                <a:latin typeface="Arial" charset="0"/>
                <a:ea typeface="ＭＳ Ｐゴシック" charset="-128"/>
              </a:rPr>
              <a:t>Lockout service</a:t>
            </a: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endParaRPr lang="en-US" altLang="en-US" dirty="0" smtClean="0">
              <a:latin typeface="Arial" charset="0"/>
              <a:ea typeface="ＭＳ Ｐゴシック" charset="-128"/>
            </a:endParaRP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endParaRPr lang="en-US" altLang="en-US" dirty="0" smtClean="0"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120000"/>
              </a:lnSpc>
              <a:buClr>
                <a:srgbClr val="CC0000"/>
              </a:buClr>
              <a:buNone/>
            </a:pPr>
            <a:endParaRPr lang="en-US" altLang="en-US" dirty="0" smtClean="0">
              <a:latin typeface="Arial" charset="0"/>
              <a:ea typeface="ＭＳ Ｐゴシック" charset="-128"/>
            </a:endParaRPr>
          </a:p>
          <a:p>
            <a:pPr>
              <a:lnSpc>
                <a:spcPct val="120000"/>
              </a:lnSpc>
              <a:buClr>
                <a:srgbClr val="CC0000"/>
              </a:buClr>
            </a:pPr>
            <a:endParaRPr lang="en-US" altLang="en-US" dirty="0" smtClean="0">
              <a:latin typeface="Arial" charset="0"/>
              <a:ea typeface="ＭＳ Ｐゴシック" charset="-128"/>
            </a:endParaRPr>
          </a:p>
          <a:p>
            <a:pPr>
              <a:lnSpc>
                <a:spcPct val="120000"/>
              </a:lnSpc>
              <a:buClr>
                <a:srgbClr val="CC0000"/>
              </a:buClr>
            </a:pPr>
            <a:endParaRPr lang="en-US" altLang="en-US" dirty="0" smtClean="0">
              <a:latin typeface="Arial" charset="0"/>
              <a:ea typeface="ＭＳ Ｐゴシック" charset="-128"/>
            </a:endParaRPr>
          </a:p>
        </p:txBody>
      </p:sp>
      <p:pic>
        <p:nvPicPr>
          <p:cNvPr id="88068" name="Picture 4" descr="buoy s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485775"/>
            <a:ext cx="490538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80" r="37582"/>
          <a:stretch>
            <a:fillRect/>
          </a:stretch>
        </p:blipFill>
        <p:spPr bwMode="auto">
          <a:xfrm>
            <a:off x="6553200" y="3351360"/>
            <a:ext cx="2150269" cy="292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416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dirty="0" smtClean="0">
                <a:latin typeface="Arial" charset="0"/>
                <a:ea typeface="ＭＳ Ｐゴシック" charset="-128"/>
              </a:rPr>
              <a:t>Learn More </a:t>
            </a:r>
            <a:r>
              <a:rPr lang="en-US" altLang="en-US" dirty="0">
                <a:latin typeface="Arial" charset="0"/>
                <a:ea typeface="ＭＳ Ｐゴシック" charset="-128"/>
              </a:rPr>
              <a:t>A</a:t>
            </a:r>
            <a:r>
              <a:rPr lang="en-US" altLang="en-US" dirty="0" smtClean="0">
                <a:latin typeface="Arial" charset="0"/>
                <a:ea typeface="ＭＳ Ｐゴシック" charset="-128"/>
              </a:rPr>
              <a:t>bout BoatU.S.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371600"/>
            <a:ext cx="8720138" cy="525779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sz="2800" dirty="0" smtClean="0"/>
              <a:t>Visit BoatUS.com</a:t>
            </a:r>
          </a:p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sz="2800" dirty="0" smtClean="0">
                <a:latin typeface="Arial" charset="0"/>
                <a:ea typeface="ＭＳ Ｐゴシック" charset="-128"/>
              </a:rPr>
              <a:t>Download the free BoatU.S. mobile app at BoatUS.com/App</a:t>
            </a:r>
          </a:p>
          <a:p>
            <a:pPr>
              <a:lnSpc>
                <a:spcPct val="120000"/>
              </a:lnSpc>
              <a:buClr>
                <a:srgbClr val="CC0000"/>
              </a:buClr>
            </a:pPr>
            <a:r>
              <a:rPr lang="en-US" altLang="en-US" sz="2800" dirty="0">
                <a:latin typeface="Arial" charset="0"/>
                <a:ea typeface="ＭＳ Ｐゴシック" charset="-128"/>
              </a:rPr>
              <a:t>Visit BoatUS.com/Map</a:t>
            </a: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r>
              <a:rPr lang="en-US" altLang="en-US" dirty="0">
                <a:latin typeface="Arial" charset="0"/>
                <a:ea typeface="ＭＳ Ｐゴシック" charset="-128"/>
              </a:rPr>
              <a:t>Find the nearest BoatU.S. towing ports, Partner Network participants, </a:t>
            </a:r>
            <a:r>
              <a:rPr lang="en-US" altLang="en-US" dirty="0" smtClean="0">
                <a:latin typeface="Arial" charset="0"/>
                <a:ea typeface="ＭＳ Ｐゴシック" charset="-128"/>
              </a:rPr>
              <a:t>Life </a:t>
            </a:r>
            <a:r>
              <a:rPr lang="en-US" altLang="en-US" dirty="0">
                <a:latin typeface="Arial" charset="0"/>
                <a:ea typeface="ＭＳ Ｐゴシック" charset="-128"/>
              </a:rPr>
              <a:t>Jacket Loaner Program </a:t>
            </a:r>
            <a:r>
              <a:rPr lang="en-US" altLang="en-US" dirty="0" smtClean="0">
                <a:latin typeface="Arial" charset="0"/>
                <a:ea typeface="ＭＳ Ｐゴシック" charset="-128"/>
              </a:rPr>
              <a:t>locations and West </a:t>
            </a:r>
            <a:r>
              <a:rPr lang="en-US" altLang="en-US" smtClean="0">
                <a:latin typeface="Arial" charset="0"/>
                <a:ea typeface="ＭＳ Ｐゴシック" charset="-128"/>
              </a:rPr>
              <a:t>Marine stores</a:t>
            </a:r>
            <a:endParaRPr lang="en-US" altLang="en-US" dirty="0">
              <a:latin typeface="Arial" charset="0"/>
              <a:ea typeface="ＭＳ Ｐゴシック" charset="-128"/>
            </a:endParaRPr>
          </a:p>
          <a:p>
            <a:pPr>
              <a:lnSpc>
                <a:spcPct val="120000"/>
              </a:lnSpc>
              <a:buClr>
                <a:srgbClr val="CC0000"/>
              </a:buClr>
            </a:pPr>
            <a:endParaRPr lang="en-US" altLang="en-US" sz="2800" dirty="0" smtClean="0">
              <a:latin typeface="Arial" charset="0"/>
              <a:ea typeface="ＭＳ Ｐゴシック" charset="-128"/>
            </a:endParaRP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endParaRPr lang="en-US" altLang="en-US" dirty="0" smtClean="0">
              <a:latin typeface="Arial" charset="0"/>
              <a:ea typeface="ＭＳ Ｐゴシック" charset="-128"/>
            </a:endParaRPr>
          </a:p>
          <a:p>
            <a:pPr lvl="1">
              <a:lnSpc>
                <a:spcPct val="120000"/>
              </a:lnSpc>
              <a:buClr>
                <a:srgbClr val="CC0000"/>
              </a:buClr>
            </a:pPr>
            <a:endParaRPr lang="en-US" altLang="en-US" dirty="0" smtClean="0">
              <a:latin typeface="Arial" charset="0"/>
              <a:ea typeface="ＭＳ Ｐゴシック" charset="-128"/>
            </a:endParaRPr>
          </a:p>
          <a:p>
            <a:pPr marL="0" indent="0">
              <a:lnSpc>
                <a:spcPct val="120000"/>
              </a:lnSpc>
              <a:buClr>
                <a:srgbClr val="CC0000"/>
              </a:buClr>
              <a:buNone/>
            </a:pPr>
            <a:endParaRPr lang="en-US" altLang="en-US" dirty="0" smtClean="0">
              <a:latin typeface="Arial" charset="0"/>
              <a:ea typeface="ＭＳ Ｐゴシック" charset="-128"/>
            </a:endParaRPr>
          </a:p>
          <a:p>
            <a:pPr>
              <a:lnSpc>
                <a:spcPct val="120000"/>
              </a:lnSpc>
              <a:buClr>
                <a:srgbClr val="CC0000"/>
              </a:buClr>
            </a:pPr>
            <a:endParaRPr lang="en-US" altLang="en-US" dirty="0" smtClean="0">
              <a:latin typeface="Arial" charset="0"/>
              <a:ea typeface="ＭＳ Ｐゴシック" charset="-128"/>
            </a:endParaRPr>
          </a:p>
          <a:p>
            <a:pPr>
              <a:lnSpc>
                <a:spcPct val="120000"/>
              </a:lnSpc>
              <a:buClr>
                <a:srgbClr val="CC0000"/>
              </a:buClr>
            </a:pPr>
            <a:endParaRPr lang="en-US" altLang="en-US" dirty="0" smtClean="0">
              <a:latin typeface="Arial" charset="0"/>
              <a:ea typeface="ＭＳ Ｐゴシック" charset="-128"/>
            </a:endParaRPr>
          </a:p>
        </p:txBody>
      </p:sp>
      <p:pic>
        <p:nvPicPr>
          <p:cNvPr id="88068" name="Picture 4" descr="buoy sol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485775"/>
            <a:ext cx="490538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44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Default Design">
  <a:themeElements>
    <a:clrScheme name="Custom 61">
      <a:dk1>
        <a:sysClr val="windowText" lastClr="000000"/>
      </a:dk1>
      <a:lt1>
        <a:sysClr val="window" lastClr="FFFFFF"/>
      </a:lt1>
      <a:dk2>
        <a:srgbClr val="474747"/>
      </a:dk2>
      <a:lt2>
        <a:srgbClr val="E3DED1"/>
      </a:lt2>
      <a:accent1>
        <a:srgbClr val="AFDDF5"/>
      </a:accent1>
      <a:accent2>
        <a:srgbClr val="0070C0"/>
      </a:accent2>
      <a:accent3>
        <a:srgbClr val="009DDC"/>
      </a:accent3>
      <a:accent4>
        <a:srgbClr val="C00000"/>
      </a:accent4>
      <a:accent5>
        <a:srgbClr val="B2B2B2"/>
      </a:accent5>
      <a:accent6>
        <a:srgbClr val="FCAE3B"/>
      </a:accent6>
      <a:hlink>
        <a:srgbClr val="6B9F25"/>
      </a:hlink>
      <a:folHlink>
        <a:srgbClr val="B26B02"/>
      </a:folHlink>
    </a:clrScheme>
    <a:fontScheme name="5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noFill/>
        <a:ln w="47625" cap="sq">
          <a:solidFill>
            <a:srgbClr val="FF0000"/>
          </a:solidFill>
          <a:round/>
          <a:headEnd type="none" w="lg" len="lg"/>
          <a:tailEnd type="triangle" w="lg" len="lg"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2185</TotalTime>
  <Words>958</Words>
  <Application>Microsoft Office PowerPoint</Application>
  <PresentationFormat>On-screen Show (4:3)</PresentationFormat>
  <Paragraphs>96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5_Default Design</vt:lpstr>
      <vt:lpstr>BoatU.S. is the nation’s largest organization of recreation boaters with over half a million Members</vt:lpstr>
      <vt:lpstr>Cooperating Group Program</vt:lpstr>
      <vt:lpstr>BoatU.S. Membership Benefits</vt:lpstr>
      <vt:lpstr>Annual Pricing for BoatU.S. Cooperating Groups</vt:lpstr>
      <vt:lpstr>BoatU.S. Water Towing Service</vt:lpstr>
      <vt:lpstr>BoatU.S. Road Towing Service</vt:lpstr>
      <vt:lpstr>Learn More About BoatU.S.</vt:lpstr>
    </vt:vector>
  </TitlesOfParts>
  <Company>BAC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memlaptop</dc:creator>
  <cp:lastModifiedBy>Bryan Dove</cp:lastModifiedBy>
  <cp:revision>252</cp:revision>
  <dcterms:created xsi:type="dcterms:W3CDTF">2012-02-05T20:09:08Z</dcterms:created>
  <dcterms:modified xsi:type="dcterms:W3CDTF">2021-12-20T22:25:45Z</dcterms:modified>
</cp:coreProperties>
</file>